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02" y="-3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s-MX"/>
  <c:style val="29"/>
  <c:chart>
    <c:autoTitleDeleted val="1"/>
    <c:plotArea>
      <c:layout/>
      <c:barChart>
        <c:barDir val="col"/>
        <c:grouping val="clustered"/>
        <c:ser>
          <c:idx val="0"/>
          <c:order val="0"/>
          <c:tx>
            <c:strRef>
              <c:f>Sheet1!$B$1</c:f>
              <c:strCache>
                <c:ptCount val="1"/>
                <c:pt idx="0">
                  <c:v>Meta anual</c:v>
                </c:pt>
              </c:strCache>
            </c:strRef>
          </c:tx>
          <c:dLbls>
            <c:txPr>
              <a:bodyPr/>
              <a:lstStyle/>
              <a:p>
                <a:pPr>
                  <a:defRPr sz="1600"/>
                </a:pPr>
                <a:endParaRPr lang="es-MX"/>
              </a:p>
            </c:txPr>
            <c:showVal val="1"/>
          </c:dLbls>
          <c:cat>
            <c:strRef>
              <c:f>Sheet1!$A$2:$A$3</c:f>
              <c:strCache>
                <c:ptCount val="2"/>
                <c:pt idx="0">
                  <c:v>Diagnósticos de gestión empresarial</c:v>
                </c:pt>
                <c:pt idx="1">
                  <c:v>MIPYMES atendidas</c:v>
                </c:pt>
              </c:strCache>
            </c:strRef>
          </c:cat>
          <c:val>
            <c:numRef>
              <c:f>Sheet1!$B$2:$B$3</c:f>
              <c:numCache>
                <c:formatCode>#,##0</c:formatCode>
                <c:ptCount val="2"/>
                <c:pt idx="0">
                  <c:v>45000</c:v>
                </c:pt>
                <c:pt idx="1">
                  <c:v>180000</c:v>
                </c:pt>
              </c:numCache>
            </c:numRef>
          </c:val>
        </c:ser>
        <c:ser>
          <c:idx val="1"/>
          <c:order val="1"/>
          <c:tx>
            <c:strRef>
              <c:f>Sheet1!$C$1</c:f>
              <c:strCache>
                <c:ptCount val="1"/>
                <c:pt idx="0">
                  <c:v>Avance diciembre</c:v>
                </c:pt>
              </c:strCache>
            </c:strRef>
          </c:tx>
          <c:dLbls>
            <c:txPr>
              <a:bodyPr/>
              <a:lstStyle/>
              <a:p>
                <a:pPr>
                  <a:defRPr sz="1600"/>
                </a:pPr>
                <a:endParaRPr lang="es-MX"/>
              </a:p>
            </c:txPr>
            <c:showVal val="1"/>
          </c:dLbls>
          <c:cat>
            <c:strRef>
              <c:f>Sheet1!$A$2:$A$3</c:f>
              <c:strCache>
                <c:ptCount val="2"/>
                <c:pt idx="0">
                  <c:v>Diagnósticos de gestión empresarial</c:v>
                </c:pt>
                <c:pt idx="1">
                  <c:v>MIPYMES atendidas</c:v>
                </c:pt>
              </c:strCache>
            </c:strRef>
          </c:cat>
          <c:val>
            <c:numRef>
              <c:f>Sheet1!$C$2:$C$3</c:f>
              <c:numCache>
                <c:formatCode>#,##0</c:formatCode>
                <c:ptCount val="2"/>
                <c:pt idx="0">
                  <c:v>48972</c:v>
                </c:pt>
                <c:pt idx="1">
                  <c:v>213501</c:v>
                </c:pt>
              </c:numCache>
            </c:numRef>
          </c:val>
        </c:ser>
        <c:dLbls>
          <c:showVal val="1"/>
        </c:dLbls>
        <c:overlap val="-25"/>
        <c:axId val="93591040"/>
        <c:axId val="93592576"/>
      </c:barChart>
      <c:catAx>
        <c:axId val="93591040"/>
        <c:scaling>
          <c:orientation val="minMax"/>
        </c:scaling>
        <c:axPos val="b"/>
        <c:majorTickMark val="none"/>
        <c:tickLblPos val="nextTo"/>
        <c:txPr>
          <a:bodyPr/>
          <a:lstStyle/>
          <a:p>
            <a:pPr>
              <a:defRPr sz="1400"/>
            </a:pPr>
            <a:endParaRPr lang="es-MX"/>
          </a:p>
        </c:txPr>
        <c:crossAx val="93592576"/>
        <c:crosses val="autoZero"/>
        <c:auto val="1"/>
        <c:lblAlgn val="ctr"/>
        <c:lblOffset val="100"/>
      </c:catAx>
      <c:valAx>
        <c:axId val="93592576"/>
        <c:scaling>
          <c:orientation val="minMax"/>
        </c:scaling>
        <c:delete val="1"/>
        <c:axPos val="l"/>
        <c:numFmt formatCode="#,##0" sourceLinked="1"/>
        <c:tickLblPos val="none"/>
        <c:crossAx val="93591040"/>
        <c:crosses val="autoZero"/>
        <c:crossBetween val="between"/>
      </c:valAx>
    </c:plotArea>
    <c:legend>
      <c:legendPos val="t"/>
      <c:layout/>
      <c:txPr>
        <a:bodyPr/>
        <a:lstStyle/>
        <a:p>
          <a:pPr>
            <a:defRPr sz="1400"/>
          </a:pPr>
          <a:endParaRPr lang="es-MX"/>
        </a:p>
      </c:txPr>
    </c:legend>
    <c:plotVisOnly val="1"/>
  </c:chart>
  <c:txPr>
    <a:bodyPr/>
    <a:lstStyle/>
    <a:p>
      <a:pPr>
        <a:defRPr sz="1800"/>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CA4D66-E34F-429E-A2BC-37B71FF9BBF3}"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51A667-D50D-4E7B-9863-185E5990F553}"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2051720" y="1196752"/>
            <a:ext cx="590465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a:solidFill>
                  <a:prstClr val="white"/>
                </a:solidFill>
                <a:cs typeface="Arial" charset="0"/>
              </a:rPr>
              <a:t>Porcentaje de diagnósticos  de gestión empresarial realizados  través de la Red de Apoyo al Emprendedor en relación con el total de MIPYMES atendidas mediante la Red</a:t>
            </a:r>
            <a:endParaRPr lang="es-ES" b="1" dirty="0">
              <a:solidFill>
                <a:prstClr val="white"/>
              </a:solidFill>
              <a:cs typeface="Arial" charset="0"/>
            </a:endParaRPr>
          </a:p>
        </p:txBody>
      </p:sp>
      <p:sp>
        <p:nvSpPr>
          <p:cNvPr id="9" name="TextBox 8"/>
          <p:cNvSpPr txBox="1"/>
          <p:nvPr/>
        </p:nvSpPr>
        <p:spPr>
          <a:xfrm>
            <a:off x="179512" y="1628800"/>
            <a:ext cx="1584176" cy="646331"/>
          </a:xfrm>
          <a:prstGeom prst="rect">
            <a:avLst/>
          </a:prstGeom>
          <a:noFill/>
        </p:spPr>
        <p:txBody>
          <a:bodyPr wrap="square" rtlCol="0">
            <a:spAutoFit/>
          </a:bodyPr>
          <a:lstStyle/>
          <a:p>
            <a:r>
              <a:rPr lang="es-MX" b="1" dirty="0">
                <a:solidFill>
                  <a:prstClr val="black"/>
                </a:solidFill>
              </a:rPr>
              <a:t>Nivel: Actividad</a:t>
            </a:r>
          </a:p>
        </p:txBody>
      </p:sp>
      <p:pic>
        <p:nvPicPr>
          <p:cNvPr id="10" name="Picture 9" descr="niño preguntando.jpg"/>
          <p:cNvPicPr>
            <a:picLocks noChangeAspect="1"/>
          </p:cNvPicPr>
          <p:nvPr/>
        </p:nvPicPr>
        <p:blipFill>
          <a:blip r:embed="rId4" cstate="print"/>
          <a:stretch>
            <a:fillRect/>
          </a:stretch>
        </p:blipFill>
        <p:spPr>
          <a:xfrm>
            <a:off x="251520" y="2708920"/>
            <a:ext cx="1359595" cy="1359595"/>
          </a:xfrm>
          <a:prstGeom prst="rect">
            <a:avLst/>
          </a:prstGeom>
        </p:spPr>
      </p:pic>
      <p:sp>
        <p:nvSpPr>
          <p:cNvPr id="11" name="Down Arrow 10"/>
          <p:cNvSpPr/>
          <p:nvPr/>
        </p:nvSpPr>
        <p:spPr>
          <a:xfrm>
            <a:off x="4716016" y="2132856"/>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4" name="TextBox 13"/>
          <p:cNvSpPr txBox="1"/>
          <p:nvPr/>
        </p:nvSpPr>
        <p:spPr>
          <a:xfrm>
            <a:off x="1691680" y="2804735"/>
            <a:ext cx="7200800" cy="1477328"/>
          </a:xfrm>
          <a:prstGeom prst="rect">
            <a:avLst/>
          </a:prstGeom>
          <a:noFill/>
        </p:spPr>
        <p:txBody>
          <a:bodyPr wrap="square" rtlCol="0">
            <a:spAutoFit/>
          </a:bodyPr>
          <a:lstStyle/>
          <a:p>
            <a:r>
              <a:rPr lang="es-MX" dirty="0">
                <a:solidFill>
                  <a:prstClr val="black"/>
                </a:solidFill>
              </a:rPr>
              <a:t>Mide el número de diagnósticos de gestión empresarial realizados a través de la Red de Apoyo al Emprendedor que permiten al empresario/a conocer la situación que guarda su empresa.</a:t>
            </a:r>
          </a:p>
          <a:p>
            <a:endParaRPr lang="es-MX" dirty="0">
              <a:solidFill>
                <a:prstClr val="black"/>
              </a:solidFill>
            </a:endParaRPr>
          </a:p>
          <a:p>
            <a:endParaRPr lang="es-MX" dirty="0">
              <a:solidFill>
                <a:prstClr val="black"/>
              </a:solidFill>
            </a:endParaRPr>
          </a:p>
        </p:txBody>
      </p:sp>
      <p:sp>
        <p:nvSpPr>
          <p:cNvPr id="17" name="TextBox 16"/>
          <p:cNvSpPr txBox="1"/>
          <p:nvPr/>
        </p:nvSpPr>
        <p:spPr>
          <a:xfrm>
            <a:off x="1907704" y="3861048"/>
            <a:ext cx="3024336" cy="369332"/>
          </a:xfrm>
          <a:prstGeom prst="rect">
            <a:avLst/>
          </a:prstGeom>
          <a:noFill/>
        </p:spPr>
        <p:txBody>
          <a:bodyPr wrap="square" rtlCol="0">
            <a:spAutoFit/>
          </a:bodyPr>
          <a:lstStyle/>
          <a:p>
            <a:r>
              <a:rPr lang="es-MX" dirty="0">
                <a:solidFill>
                  <a:prstClr val="black"/>
                </a:solidFill>
              </a:rPr>
              <a:t>Variables para su medición</a:t>
            </a:r>
          </a:p>
        </p:txBody>
      </p:sp>
      <p:graphicFrame>
        <p:nvGraphicFramePr>
          <p:cNvPr id="18" name="Table 17"/>
          <p:cNvGraphicFramePr>
            <a:graphicFrameLocks noGrp="1"/>
          </p:cNvGraphicFramePr>
          <p:nvPr/>
        </p:nvGraphicFramePr>
        <p:xfrm>
          <a:off x="1835696" y="4365104"/>
          <a:ext cx="6768751" cy="1512168"/>
        </p:xfrm>
        <a:graphic>
          <a:graphicData uri="http://schemas.openxmlformats.org/drawingml/2006/table">
            <a:tbl>
              <a:tblPr firstRow="1" bandRow="1">
                <a:tableStyleId>{5C22544A-7EE6-4342-B048-85BDC9FD1C3A}</a:tableStyleId>
              </a:tblPr>
              <a:tblGrid>
                <a:gridCol w="3600399"/>
                <a:gridCol w="3168352"/>
              </a:tblGrid>
              <a:tr h="380649">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750870">
                <a:tc>
                  <a:txBody>
                    <a:bodyPr/>
                    <a:lstStyle/>
                    <a:p>
                      <a:r>
                        <a:rPr lang="es-MX" sz="1400" dirty="0" smtClean="0"/>
                        <a:t>Diagnósticos de gestión empresarial realizados a través de la Red de Apoyo al Emprendedor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Total de MIPYMES atendidas a través de la Red en el período t</a:t>
                      </a:r>
                    </a:p>
                    <a:p>
                      <a:pPr marL="0" marR="0" indent="0" algn="l" defTabSz="914400" rtl="0" eaLnBrk="1" fontAlgn="auto" latinLnBrk="0" hangingPunct="1">
                        <a:lnSpc>
                          <a:spcPct val="100000"/>
                        </a:lnSpc>
                        <a:spcBef>
                          <a:spcPts val="0"/>
                        </a:spcBef>
                        <a:spcAft>
                          <a:spcPts val="0"/>
                        </a:spcAft>
                        <a:buClrTx/>
                        <a:buSzTx/>
                        <a:buFontTx/>
                        <a:buNone/>
                        <a:tabLst/>
                        <a:defRPr/>
                      </a:pPr>
                      <a:endParaRPr lang="es-MX" sz="1400" dirty="0" smtClean="0"/>
                    </a:p>
                  </a:txBody>
                  <a:tcPr/>
                </a:tc>
              </a:tr>
              <a:tr h="380649">
                <a:tc gridSpan="2">
                  <a:txBody>
                    <a:bodyPr/>
                    <a:lstStyle/>
                    <a:p>
                      <a:r>
                        <a:rPr lang="es-MX" sz="1400" kern="1200" dirty="0" smtClean="0">
                          <a:solidFill>
                            <a:schemeClr val="dk1"/>
                          </a:solidFill>
                          <a:latin typeface="+mn-lt"/>
                          <a:ea typeface="+mn-ea"/>
                          <a:cs typeface="+mn-cs"/>
                        </a:rPr>
                        <a:t>Frecuencia: Trimestral</a:t>
                      </a:r>
                    </a:p>
                  </a:txBody>
                  <a:tcPr/>
                </a:tc>
                <a:tc hMerge="1">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graphicFrame>
        <p:nvGraphicFramePr>
          <p:cNvPr id="8" name="Chart 7"/>
          <p:cNvGraphicFramePr/>
          <p:nvPr/>
        </p:nvGraphicFramePr>
        <p:xfrm>
          <a:off x="1691680" y="3429000"/>
          <a:ext cx="6096000" cy="2232248"/>
        </p:xfrm>
        <a:graphic>
          <a:graphicData uri="http://schemas.openxmlformats.org/drawingml/2006/chart">
            <c:chart xmlns:c="http://schemas.openxmlformats.org/drawingml/2006/chart" xmlns:r="http://schemas.openxmlformats.org/officeDocument/2006/relationships" r:id="rId4"/>
          </a:graphicData>
        </a:graphic>
      </p:graphicFrame>
      <p:sp>
        <p:nvSpPr>
          <p:cNvPr id="14" name="TextBox 13"/>
          <p:cNvSpPr txBox="1"/>
          <p:nvPr/>
        </p:nvSpPr>
        <p:spPr>
          <a:xfrm>
            <a:off x="179512" y="5818038"/>
            <a:ext cx="8424936" cy="923330"/>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dirty="0">
                <a:solidFill>
                  <a:prstClr val="black"/>
                </a:solidFill>
              </a:rPr>
              <a:t> </a:t>
            </a:r>
            <a:r>
              <a:rPr lang="es-MX" dirty="0" smtClean="0">
                <a:solidFill>
                  <a:prstClr val="black"/>
                </a:solidFill>
              </a:rPr>
              <a:t>Reportes trimestrales </a:t>
            </a:r>
            <a:r>
              <a:rPr lang="es-MX" dirty="0">
                <a:solidFill>
                  <a:prstClr val="black"/>
                </a:solidFill>
              </a:rPr>
              <a:t>Red de Apoyo al </a:t>
            </a:r>
            <a:r>
              <a:rPr lang="es-MX" dirty="0" smtClean="0">
                <a:solidFill>
                  <a:prstClr val="black"/>
                </a:solidFill>
              </a:rPr>
              <a:t>Emprendedor</a:t>
            </a:r>
            <a:endParaRPr lang="es-MX" dirty="0">
              <a:solidFill>
                <a:prstClr val="black"/>
              </a:solidFill>
            </a:endParaRPr>
          </a:p>
        </p:txBody>
      </p:sp>
      <p:sp>
        <p:nvSpPr>
          <p:cNvPr id="5" name="16 Rectángulo"/>
          <p:cNvSpPr/>
          <p:nvPr/>
        </p:nvSpPr>
        <p:spPr>
          <a:xfrm>
            <a:off x="539552" y="1268760"/>
            <a:ext cx="799288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6" name="Table 5"/>
          <p:cNvGraphicFramePr>
            <a:graphicFrameLocks noGrp="1"/>
          </p:cNvGraphicFramePr>
          <p:nvPr/>
        </p:nvGraphicFramePr>
        <p:xfrm>
          <a:off x="539553" y="1628800"/>
          <a:ext cx="7992886" cy="1402080"/>
        </p:xfrm>
        <a:graphic>
          <a:graphicData uri="http://schemas.openxmlformats.org/drawingml/2006/table">
            <a:tbl>
              <a:tblPr firstRow="1" bandRow="1">
                <a:tableStyleId>{8799B23B-EC83-4686-B30A-512413B5E67A}</a:tableStyleId>
              </a:tblPr>
              <a:tblGrid>
                <a:gridCol w="1368151"/>
                <a:gridCol w="1368152"/>
                <a:gridCol w="5256583"/>
              </a:tblGrid>
              <a:tr h="370840">
                <a:tc>
                  <a:txBody>
                    <a:bodyPr/>
                    <a:lstStyle/>
                    <a:p>
                      <a:pPr algn="ctr"/>
                      <a:r>
                        <a:rPr lang="es-MX" sz="1600" dirty="0" smtClean="0"/>
                        <a:t>Meta anual</a:t>
                      </a:r>
                      <a:endParaRPr lang="es-MX" sz="1600" dirty="0"/>
                    </a:p>
                  </a:txBody>
                  <a:tcPr/>
                </a:tc>
                <a:tc>
                  <a:txBody>
                    <a:bodyPr/>
                    <a:lstStyle/>
                    <a:p>
                      <a:pPr algn="ctr"/>
                      <a:r>
                        <a:rPr lang="es-MX" sz="1600" dirty="0" smtClean="0"/>
                        <a:t>Avance diciembre</a:t>
                      </a:r>
                      <a:endParaRPr lang="es-MX" sz="1600" dirty="0"/>
                    </a:p>
                  </a:txBody>
                  <a:tcPr/>
                </a:tc>
                <a:tc>
                  <a:txBody>
                    <a:bodyPr/>
                    <a:lstStyle/>
                    <a:p>
                      <a:pPr algn="ctr"/>
                      <a:r>
                        <a:rPr lang="es-MX" sz="1600" dirty="0" smtClean="0"/>
                        <a:t>Observaciones</a:t>
                      </a:r>
                      <a:endParaRPr lang="es-MX" sz="1600" dirty="0"/>
                    </a:p>
                  </a:txBody>
                  <a:tcPr/>
                </a:tc>
              </a:tr>
              <a:tr h="370840">
                <a:tc>
                  <a:txBody>
                    <a:bodyPr/>
                    <a:lstStyle/>
                    <a:p>
                      <a:pPr algn="ctr"/>
                      <a:r>
                        <a:rPr lang="es-MX" sz="1200" dirty="0" smtClean="0"/>
                        <a:t>25%</a:t>
                      </a:r>
                      <a:endParaRPr lang="es-MX" sz="1200" dirty="0"/>
                    </a:p>
                  </a:txBody>
                  <a:tcPr/>
                </a:tc>
                <a:tc>
                  <a:txBody>
                    <a:bodyPr/>
                    <a:lstStyle/>
                    <a:p>
                      <a:pPr algn="ctr"/>
                      <a:r>
                        <a:rPr lang="es-MX" sz="1200" dirty="0" smtClean="0"/>
                        <a:t>23%</a:t>
                      </a:r>
                      <a:endParaRPr lang="es-MX" sz="1200" dirty="0"/>
                    </a:p>
                  </a:txBody>
                  <a:tcPr/>
                </a:tc>
                <a:tc>
                  <a:txBody>
                    <a:bodyPr/>
                    <a:lstStyle/>
                    <a:p>
                      <a:pPr algn="ctr"/>
                      <a:r>
                        <a:rPr lang="es-MX" sz="1200" dirty="0" smtClean="0"/>
                        <a:t>A través de la Red de Apoyo al Emprendedor se realizaron un total de 48,972 diagnósticos de gestión empresarial de un total de 213,501 MIPYMES atendidas, lo que representa un porcentaje de atención del 23 y un cumplimiento del 92% respecto a la meta de atención programada. </a:t>
                      </a:r>
                      <a:endParaRPr lang="es-MX" sz="1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179</Words>
  <Application>Microsoft Office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4</cp:revision>
  <dcterms:created xsi:type="dcterms:W3CDTF">2015-09-21T17:23:04Z</dcterms:created>
  <dcterms:modified xsi:type="dcterms:W3CDTF">2016-10-18T00:16:22Z</dcterms:modified>
</cp:coreProperties>
</file>